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541" r:id="rId3"/>
    <p:sldId id="546" r:id="rId4"/>
    <p:sldId id="558" r:id="rId5"/>
    <p:sldId id="559" r:id="rId6"/>
    <p:sldId id="551" r:id="rId7"/>
    <p:sldId id="555" r:id="rId8"/>
    <p:sldId id="561" r:id="rId9"/>
    <p:sldId id="560" r:id="rId10"/>
    <p:sldId id="549" r:id="rId11"/>
    <p:sldId id="553" r:id="rId12"/>
    <p:sldId id="554" r:id="rId13"/>
    <p:sldId id="493" r:id="rId14"/>
    <p:sldId id="494" r:id="rId15"/>
    <p:sldId id="495" r:id="rId16"/>
    <p:sldId id="507" r:id="rId17"/>
    <p:sldId id="496" r:id="rId18"/>
    <p:sldId id="508" r:id="rId19"/>
    <p:sldId id="556" r:id="rId20"/>
    <p:sldId id="509" r:id="rId21"/>
    <p:sldId id="500" r:id="rId22"/>
    <p:sldId id="510" r:id="rId23"/>
    <p:sldId id="511" r:id="rId24"/>
    <p:sldId id="513" r:id="rId25"/>
    <p:sldId id="514" r:id="rId26"/>
    <p:sldId id="512" r:id="rId27"/>
    <p:sldId id="515" r:id="rId28"/>
    <p:sldId id="516" r:id="rId29"/>
    <p:sldId id="517" r:id="rId30"/>
    <p:sldId id="518" r:id="rId31"/>
    <p:sldId id="502" r:id="rId32"/>
    <p:sldId id="522" r:id="rId33"/>
    <p:sldId id="523" r:id="rId34"/>
    <p:sldId id="524" r:id="rId35"/>
    <p:sldId id="525" r:id="rId36"/>
    <p:sldId id="526" r:id="rId37"/>
    <p:sldId id="529" r:id="rId38"/>
    <p:sldId id="528" r:id="rId39"/>
    <p:sldId id="527" r:id="rId40"/>
    <p:sldId id="530" r:id="rId41"/>
    <p:sldId id="531" r:id="rId42"/>
    <p:sldId id="557" r:id="rId43"/>
    <p:sldId id="506" r:id="rId44"/>
    <p:sldId id="532" r:id="rId45"/>
    <p:sldId id="533" r:id="rId46"/>
    <p:sldId id="534" r:id="rId47"/>
    <p:sldId id="535" r:id="rId48"/>
    <p:sldId id="536" r:id="rId49"/>
    <p:sldId id="537" r:id="rId50"/>
    <p:sldId id="538" r:id="rId51"/>
    <p:sldId id="539" r:id="rId52"/>
    <p:sldId id="540" r:id="rId53"/>
    <p:sldId id="550" r:id="rId54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317F3-DCB9-364A-82BA-23555B4605B5}" v="1" dt="2022-12-13T13:38:13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3944" autoAdjust="0"/>
  </p:normalViewPr>
  <p:slideViewPr>
    <p:cSldViewPr>
      <p:cViewPr varScale="1">
        <p:scale>
          <a:sx n="116" d="100"/>
          <a:sy n="116" d="100"/>
        </p:scale>
        <p:origin x="20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7480678D-4FE8-5A46-94C8-4FC8C8ACD04A}"/>
    <pc:docChg chg="custSel modSld">
      <pc:chgData name="Marin Fotache" userId="9233cd031198ef03" providerId="LiveId" clId="{7480678D-4FE8-5A46-94C8-4FC8C8ACD04A}" dt="2022-04-19T04:27:42.221" v="85" actId="14100"/>
      <pc:docMkLst>
        <pc:docMk/>
      </pc:docMkLst>
      <pc:sldChg chg="modSp mod">
        <pc:chgData name="Marin Fotache" userId="9233cd031198ef03" providerId="LiveId" clId="{7480678D-4FE8-5A46-94C8-4FC8C8ACD04A}" dt="2022-04-19T04:10:50.674" v="8" actId="20577"/>
        <pc:sldMkLst>
          <pc:docMk/>
          <pc:sldMk cId="296755972" sldId="550"/>
        </pc:sldMkLst>
        <pc:spChg chg="mod">
          <ac:chgData name="Marin Fotache" userId="9233cd031198ef03" providerId="LiveId" clId="{7480678D-4FE8-5A46-94C8-4FC8C8ACD04A}" dt="2022-04-19T04:10:50.674" v="8" actId="20577"/>
          <ac:spMkLst>
            <pc:docMk/>
            <pc:sldMk cId="296755972" sldId="550"/>
            <ac:spMk id="7" creationId="{00000000-0000-0000-0000-000000000000}"/>
          </ac:spMkLst>
        </pc:spChg>
      </pc:sldChg>
      <pc:sldChg chg="modSp mod">
        <pc:chgData name="Marin Fotache" userId="9233cd031198ef03" providerId="LiveId" clId="{7480678D-4FE8-5A46-94C8-4FC8C8ACD04A}" dt="2022-04-19T04:27:42.221" v="85" actId="14100"/>
        <pc:sldMkLst>
          <pc:docMk/>
          <pc:sldMk cId="1992813319" sldId="555"/>
        </pc:sldMkLst>
        <pc:spChg chg="mod">
          <ac:chgData name="Marin Fotache" userId="9233cd031198ef03" providerId="LiveId" clId="{7480678D-4FE8-5A46-94C8-4FC8C8ACD04A}" dt="2022-04-19T04:27:42.221" v="85" actId="14100"/>
          <ac:spMkLst>
            <pc:docMk/>
            <pc:sldMk cId="1992813319" sldId="555"/>
            <ac:spMk id="7" creationId="{00000000-0000-0000-0000-000000000000}"/>
          </ac:spMkLst>
        </pc:spChg>
      </pc:sldChg>
      <pc:sldChg chg="modSp mod">
        <pc:chgData name="Marin Fotache" userId="9233cd031198ef03" providerId="LiveId" clId="{7480678D-4FE8-5A46-94C8-4FC8C8ACD04A}" dt="2022-04-19T04:27:09.738" v="70" actId="20577"/>
        <pc:sldMkLst>
          <pc:docMk/>
          <pc:sldMk cId="990499628" sldId="561"/>
        </pc:sldMkLst>
        <pc:spChg chg="mod">
          <ac:chgData name="Marin Fotache" userId="9233cd031198ef03" providerId="LiveId" clId="{7480678D-4FE8-5A46-94C8-4FC8C8ACD04A}" dt="2022-04-19T04:27:09.738" v="70" actId="20577"/>
          <ac:spMkLst>
            <pc:docMk/>
            <pc:sldMk cId="990499628" sldId="561"/>
            <ac:spMk id="7" creationId="{00000000-0000-0000-0000-000000000000}"/>
          </ac:spMkLst>
        </pc:spChg>
      </pc:sldChg>
    </pc:docChg>
  </pc:docChgLst>
  <pc:docChgLst>
    <pc:chgData name="Marin Fotache" userId="9233cd031198ef03" providerId="LiveId" clId="{3E8317F3-DCB9-364A-82BA-23555B4605B5}"/>
    <pc:docChg chg="modSld">
      <pc:chgData name="Marin Fotache" userId="9233cd031198ef03" providerId="LiveId" clId="{3E8317F3-DCB9-364A-82BA-23555B4605B5}" dt="2022-12-13T15:38:40.795" v="3"/>
      <pc:docMkLst>
        <pc:docMk/>
      </pc:docMkLst>
      <pc:sldChg chg="addSp delSp modSp mod">
        <pc:chgData name="Marin Fotache" userId="9233cd031198ef03" providerId="LiveId" clId="{3E8317F3-DCB9-364A-82BA-23555B4605B5}" dt="2022-12-13T15:38:40.795" v="3"/>
        <pc:sldMkLst>
          <pc:docMk/>
          <pc:sldMk cId="1992813319" sldId="555"/>
        </pc:sldMkLst>
        <pc:spChg chg="add del mod">
          <ac:chgData name="Marin Fotache" userId="9233cd031198ef03" providerId="LiveId" clId="{3E8317F3-DCB9-364A-82BA-23555B4605B5}" dt="2022-12-13T15:38:40.795" v="3"/>
          <ac:spMkLst>
            <pc:docMk/>
            <pc:sldMk cId="1992813319" sldId="555"/>
            <ac:spMk id="3" creationId="{63F8A72E-06DE-A1AE-3CBE-F434F3FB1C95}"/>
          </ac:spMkLst>
        </pc:spChg>
      </pc:sldChg>
      <pc:sldChg chg="modSp mod">
        <pc:chgData name="Marin Fotache" userId="9233cd031198ef03" providerId="LiveId" clId="{3E8317F3-DCB9-364A-82BA-23555B4605B5}" dt="2022-12-09T06:03:05.843" v="0" actId="20577"/>
        <pc:sldMkLst>
          <pc:docMk/>
          <pc:sldMk cId="870630720" sldId="560"/>
        </pc:sldMkLst>
        <pc:spChg chg="mod">
          <ac:chgData name="Marin Fotache" userId="9233cd031198ef03" providerId="LiveId" clId="{3E8317F3-DCB9-364A-82BA-23555B4605B5}" dt="2022-12-09T06:03:05.843" v="0" actId="20577"/>
          <ac:spMkLst>
            <pc:docMk/>
            <pc:sldMk cId="870630720" sldId="560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8r0MgH0u0w" TargetMode="External"/><Relationship Id="rId7" Type="http://schemas.openxmlformats.org/officeDocument/2006/relationships/hyperlink" Target="https://www.youtube.com/watch?v=7fk7oll13u4&amp;list=PL9Hl4pk2FsvWaA5pThriHAOo1-fkoulLi" TargetMode="External"/><Relationship Id="rId2" Type="http://schemas.openxmlformats.org/officeDocument/2006/relationships/hyperlink" Target="https://www.youtube.com/watch?v=1mhT8WLgi1g&amp;spfreload=10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RIWuA_K7_GY" TargetMode="External"/><Relationship Id="rId5" Type="http://schemas.openxmlformats.org/officeDocument/2006/relationships/hyperlink" Target="https://www.youtube.com/watch?v=1kyPUqU-MkE" TargetMode="External"/><Relationship Id="rId4" Type="http://schemas.openxmlformats.org/officeDocument/2006/relationships/hyperlink" Target="https://www.youtube.com/watch?v=VdivJqlPzCI&amp;spfreload=1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neo4j.com/graph-databases-for-dummies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neo4j.com/developer/guide-importing-data-and-etl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neo4j.com/whitepapers/rdbms-developers-graph-databases-ebook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tNf773uDto" TargetMode="External"/><Relationship Id="rId2" Type="http://schemas.openxmlformats.org/officeDocument/2006/relationships/hyperlink" Target="https://www.youtube.com/watch?v=8jNPelugC2s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OSk1ePl2PUM&amp;list=PL9Hl4pk2FsvV1u8JY_TKTnYddujp8I7dn" TargetMode="External"/><Relationship Id="rId4" Type="http://schemas.openxmlformats.org/officeDocument/2006/relationships/hyperlink" Target="https://www.youtube.com/watch?v=RSbhmVF_cc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Ho-lQ79zf0&amp;list=PL9Hl4pk2FsvV1u8JY_TKTnYddujp8I7dn&amp;index=6" TargetMode="External"/><Relationship Id="rId2" Type="http://schemas.openxmlformats.org/officeDocument/2006/relationships/hyperlink" Target="https://www.youtube.com/watch?v=cTZ_Z3KfLyE&amp;list=PL9Hl4pk2FsvV1u8JY_TKTnYddujp8I7dn&amp;index=4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3Zhr9uShjlI" TargetMode="External"/><Relationship Id="rId4" Type="http://schemas.openxmlformats.org/officeDocument/2006/relationships/hyperlink" Target="https://www.youtube.com/watch?v=uR9-NLxLzg4&amp;list=PL9Hl4pk2FsvV1u8JY_TKTnYddujp8I7dn&amp;index=1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3Tvjf0buc8" TargetMode="External"/><Relationship Id="rId7" Type="http://schemas.openxmlformats.org/officeDocument/2006/relationships/hyperlink" Target="https://www.youtube.com/watch?v=97vQHT973eo" TargetMode="External"/><Relationship Id="rId2" Type="http://schemas.openxmlformats.org/officeDocument/2006/relationships/hyperlink" Target="https://www.youtube.com/watch?v=oRtVdXvtD3o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1kyPUqU-MkE&amp;t=1391s" TargetMode="External"/><Relationship Id="rId5" Type="http://schemas.openxmlformats.org/officeDocument/2006/relationships/hyperlink" Target="https://www.youtube.com/watch?v=U8ZGVx1NmQg" TargetMode="External"/><Relationship Id="rId4" Type="http://schemas.openxmlformats.org/officeDocument/2006/relationships/hyperlink" Target="https://www.youtube.com/watch?v=Yzbk6Vaav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648200"/>
            <a:ext cx="7899187" cy="12192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dirty="0">
                <a:latin typeface="American Typewriter"/>
                <a:cs typeface="American Typewriter"/>
              </a:rPr>
              <a:t>Graph Databases. Neo4j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9009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 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on: graph modeling and queries (2)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Moving from RDBMS to Graphs (2015)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https://www.youtube.com/watch?v=1mhT8WLgi1g&amp;spfreload=10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Tips and Tricks for Graph Data Modeling 2015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3"/>
              </a:rPr>
              <a:t>https://www.youtube.com/watch?v=78r0MgH0u0w</a:t>
            </a:r>
            <a:endParaRPr lang="pl-PL" sz="2000" dirty="0"/>
          </a:p>
          <a:p>
            <a:pPr>
              <a:lnSpc>
                <a:spcPct val="120000"/>
              </a:lnSpc>
            </a:pPr>
            <a:r>
              <a:rPr lang="pl-PL" sz="2000" dirty="0">
                <a:latin typeface="Avenir Medium"/>
                <a:cs typeface="Avenir Medium"/>
              </a:rPr>
              <a:t>05 October 14, 2014 - Intro to Cypher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pl-PL" sz="2000" dirty="0">
                <a:hlinkClick r:id="rId4"/>
              </a:rPr>
              <a:t>https://www.youtube.com/watch?v=VdivJqlPzCI&amp;spfreload=10</a:t>
            </a:r>
            <a:endParaRPr lang="pl-PL" sz="2000" dirty="0"/>
          </a:p>
          <a:p>
            <a:pPr>
              <a:lnSpc>
                <a:spcPct val="120000"/>
              </a:lnSpc>
            </a:pPr>
            <a:r>
              <a:rPr lang="pl-PL" sz="2000" dirty="0">
                <a:latin typeface="Avenir Medium"/>
                <a:cs typeface="Avenir Medium"/>
              </a:rPr>
              <a:t>Neo4j </a:t>
            </a:r>
            <a:r>
              <a:rPr lang="pl-PL" sz="2000" dirty="0" err="1">
                <a:latin typeface="Avenir Medium"/>
                <a:cs typeface="Avenir Medium"/>
              </a:rPr>
              <a:t>Graph</a:t>
            </a:r>
            <a:r>
              <a:rPr lang="pl-PL" sz="2000" dirty="0">
                <a:latin typeface="Avenir Medium"/>
                <a:cs typeface="Avenir Medium"/>
              </a:rPr>
              <a:t> Database &amp; </a:t>
            </a:r>
            <a:r>
              <a:rPr lang="pl-PL" sz="2000" dirty="0" err="1">
                <a:latin typeface="Avenir Medium"/>
                <a:cs typeface="Avenir Medium"/>
              </a:rPr>
              <a:t>Cypher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https://www.youtube.com/watch?v=1kyPUqU-MkE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Cypher for the SQL Developer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6"/>
              </a:rPr>
              <a:t>https://www.youtube.com/watch?v=RIWuA_K7_GY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Let's revisit modelling and loading data (2021)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7"/>
              </a:rPr>
              <a:t>https://www.youtube.com/watch?v=7fk7oll13u4&amp;list=PL9Hl4pk2FsvWaA5pThriHAOo1-fkoulLi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1495619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1534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Basic Concepts of </a:t>
            </a:r>
            <a:r>
              <a:rPr lang="en-US" sz="6000" b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 Databases</a:t>
            </a:r>
            <a:endParaRPr lang="en-US" sz="60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34545627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143000"/>
            <a:ext cx="84582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Formally: a graph is just a collection of vertices and edges</a:t>
            </a:r>
          </a:p>
          <a:p>
            <a:r>
              <a:rPr lang="en-US" dirty="0"/>
              <a:t>Pragmatic view: a graph a set of nodes and the relationships that connect them. </a:t>
            </a:r>
          </a:p>
          <a:p>
            <a:r>
              <a:rPr lang="en-US" dirty="0"/>
              <a:t>DB view: Graphs represent </a:t>
            </a:r>
          </a:p>
          <a:p>
            <a:pPr lvl="1"/>
            <a:r>
              <a:rPr lang="en-US" dirty="0"/>
              <a:t>entities as nodes and </a:t>
            </a:r>
          </a:p>
          <a:p>
            <a:pPr lvl="1"/>
            <a:r>
              <a:rPr lang="en-US" dirty="0"/>
              <a:t>the ways in which those entities relate to the world as relationships.</a:t>
            </a:r>
          </a:p>
          <a:p>
            <a:r>
              <a:rPr lang="en-US" dirty="0"/>
              <a:t>What can be modeled by graph databases: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System of roads</a:t>
            </a:r>
          </a:p>
          <a:p>
            <a:pPr lvl="1"/>
            <a:r>
              <a:rPr lang="en-US" dirty="0"/>
              <a:t>Supplychain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928194179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The Labeled Property Graph Model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3400" y="1066800"/>
            <a:ext cx="8610600" cy="5715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A labeled property graph is made up of </a:t>
            </a:r>
          </a:p>
          <a:p>
            <a:pPr lvl="1"/>
            <a:r>
              <a:rPr lang="en-US" dirty="0"/>
              <a:t>nodes,</a:t>
            </a:r>
          </a:p>
          <a:p>
            <a:pPr lvl="1"/>
            <a:r>
              <a:rPr lang="en-US" dirty="0"/>
              <a:t>relationships,</a:t>
            </a:r>
          </a:p>
          <a:p>
            <a:pPr lvl="1"/>
            <a:r>
              <a:rPr lang="en-US" dirty="0"/>
              <a:t>properties,</a:t>
            </a:r>
          </a:p>
          <a:p>
            <a:pPr lvl="1"/>
            <a:r>
              <a:rPr lang="en-US" dirty="0"/>
              <a:t>labels.</a:t>
            </a:r>
          </a:p>
          <a:p>
            <a:r>
              <a:rPr lang="en-US" dirty="0"/>
              <a:t>Nodes</a:t>
            </a:r>
          </a:p>
          <a:p>
            <a:pPr lvl="1"/>
            <a:r>
              <a:rPr lang="en-US" dirty="0"/>
              <a:t>Contain properties</a:t>
            </a:r>
          </a:p>
          <a:p>
            <a:pPr lvl="1"/>
            <a:r>
              <a:rPr lang="en-US" dirty="0"/>
              <a:t>Are documents that store properties as key-value pairs</a:t>
            </a:r>
          </a:p>
          <a:p>
            <a:pPr lvl="1"/>
            <a:r>
              <a:rPr lang="en-US" dirty="0"/>
              <a:t>In Neo4j, the keys are strings and the values are primitive data types, plus arrays of these types</a:t>
            </a:r>
          </a:p>
          <a:p>
            <a:pPr lvl="1"/>
            <a:r>
              <a:rPr lang="en-US" dirty="0"/>
              <a:t>Nodes can be tagged with one or more labels that indicate the roles they play within the dataset</a:t>
            </a:r>
          </a:p>
          <a:p>
            <a:r>
              <a:rPr lang="en-US" dirty="0"/>
              <a:t>Relationships </a:t>
            </a:r>
          </a:p>
          <a:p>
            <a:pPr lvl="1"/>
            <a:r>
              <a:rPr lang="en-US" dirty="0"/>
              <a:t>Connect nodes</a:t>
            </a:r>
          </a:p>
          <a:p>
            <a:pPr lvl="1"/>
            <a:r>
              <a:rPr lang="en-US" dirty="0"/>
              <a:t>Structure the graph </a:t>
            </a:r>
          </a:p>
          <a:p>
            <a:pPr lvl="1"/>
            <a:r>
              <a:rPr lang="en-US" dirty="0"/>
              <a:t>Always has a direction, a single name, and a start node and an end node</a:t>
            </a:r>
          </a:p>
          <a:p>
            <a:pPr lvl="1"/>
            <a:r>
              <a:rPr lang="en-US" dirty="0"/>
              <a:t>Can also have properties</a:t>
            </a:r>
          </a:p>
        </p:txBody>
      </p:sp>
    </p:spTree>
    <p:extLst>
      <p:ext uri="{BB962C8B-B14F-4D97-AF65-F5344CB8AC3E}">
        <p14:creationId xmlns:p14="http://schemas.microsoft.com/office/powerpoint/2010/main" val="3918949977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Basic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68707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The Neo4j Manual, 2015</a:t>
            </a:r>
          </a:p>
        </p:txBody>
      </p:sp>
    </p:spTree>
    <p:extLst>
      <p:ext uri="{BB962C8B-B14F-4D97-AF65-F5344CB8AC3E}">
        <p14:creationId xmlns:p14="http://schemas.microsoft.com/office/powerpoint/2010/main" val="2377633388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Labeled Property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Van Bruggen,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9"/>
            <a:ext cx="9144000" cy="45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2068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14400"/>
            <a:ext cx="6477000" cy="5645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Relatioships in Graph Databases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</p:spTree>
    <p:extLst>
      <p:ext uri="{BB962C8B-B14F-4D97-AF65-F5344CB8AC3E}">
        <p14:creationId xmlns:p14="http://schemas.microsoft.com/office/powerpoint/2010/main" val="3445911841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8169375" cy="6015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Route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Van Bruggen, 2015</a:t>
            </a:r>
          </a:p>
        </p:txBody>
      </p:sp>
    </p:spTree>
    <p:extLst>
      <p:ext uri="{BB962C8B-B14F-4D97-AF65-F5344CB8AC3E}">
        <p14:creationId xmlns:p14="http://schemas.microsoft.com/office/powerpoint/2010/main" val="269552760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26669"/>
            <a:ext cx="7251700" cy="5626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Modeling Order History in a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</p:spTree>
    <p:extLst>
      <p:ext uri="{BB962C8B-B14F-4D97-AF65-F5344CB8AC3E}">
        <p14:creationId xmlns:p14="http://schemas.microsoft.com/office/powerpoint/2010/main" val="942144885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Introduction to Cypher</a:t>
            </a:r>
            <a:b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sz="48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(A high level query language for graph databases)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92254094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Main Resources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64294297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Cypher Fundamentals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4610100" cy="29972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419600" y="1143000"/>
            <a:ext cx="4724400" cy="5257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Three mutual friends</a:t>
            </a:r>
          </a:p>
          <a:p>
            <a:r>
              <a:rPr lang="en-US" dirty="0"/>
              <a:t>Nodes represents people (are of type :</a:t>
            </a:r>
            <a:r>
              <a:rPr lang="en-US" i="1" dirty="0"/>
              <a:t>Person</a:t>
            </a:r>
            <a:r>
              <a:rPr lang="en-US" dirty="0"/>
              <a:t>)</a:t>
            </a:r>
          </a:p>
          <a:p>
            <a:r>
              <a:rPr lang="en-US" i="1" dirty="0"/>
              <a:t>emil</a:t>
            </a:r>
            <a:r>
              <a:rPr lang="en-US" dirty="0"/>
              <a:t>, jim and </a:t>
            </a:r>
            <a:r>
              <a:rPr lang="en-US" i="1" dirty="0"/>
              <a:t>ian</a:t>
            </a:r>
            <a:r>
              <a:rPr lang="en-US" dirty="0"/>
              <a:t> are nodes identifiers</a:t>
            </a:r>
          </a:p>
          <a:p>
            <a:r>
              <a:rPr lang="en-US" dirty="0"/>
              <a:t>Each node has one property – </a:t>
            </a:r>
            <a:r>
              <a:rPr lang="en-US" i="1" dirty="0"/>
              <a:t>name </a:t>
            </a:r>
            <a:r>
              <a:rPr lang="en-US" dirty="0"/>
              <a:t>(properties are declared as key-value pairs)</a:t>
            </a:r>
          </a:p>
          <a:p>
            <a:r>
              <a:rPr lang="en-US" dirty="0"/>
              <a:t>Each pair of nodes is connected through relationships :KNOWS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468"/>
            <a:ext cx="4572000" cy="11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60894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Nodes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62000" y="1371600"/>
            <a:ext cx="8382000" cy="5410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3600" dirty="0"/>
              <a:t>Create nodes associated with Romania's main regions in a single statement</a:t>
            </a:r>
          </a:p>
          <a:p>
            <a:r>
              <a:rPr lang="en-US" sz="3600" dirty="0"/>
              <a:t>The name of the region is its identifier</a:t>
            </a:r>
          </a:p>
          <a:p>
            <a:r>
              <a:rPr lang="en-US" sz="3600" dirty="0"/>
              <a:t>The type (label) of each node is </a:t>
            </a:r>
            <a:r>
              <a:rPr lang="en-US" sz="3600" i="1" dirty="0"/>
              <a:t>:Region</a:t>
            </a:r>
          </a:p>
          <a:p>
            <a:r>
              <a:rPr lang="en-US" sz="3600" dirty="0"/>
              <a:t>All nodes have a single property - </a:t>
            </a:r>
            <a:r>
              <a:rPr lang="en-US" sz="3600" i="1" dirty="0"/>
              <a:t>regionName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(Moldova:Region { regionName :'Moldova'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(Muntenia:Region { regionName : 'Muntenia'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(Transilvania:Region { regionName :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 'Transilvania'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(Banat:Region { regionName :'Banat'  })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85599346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Nodes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066800"/>
            <a:ext cx="8534400" cy="5867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Create nodes associated with counties (each is labeled "County")</a:t>
            </a:r>
          </a:p>
          <a:p>
            <a:r>
              <a:rPr lang="en-US" dirty="0"/>
              <a:t>Counties identifiers are not their names (as with regions), because there are counties – e.g. Satu Mare – having two word names also also there are counties with names identifical to their capitals (Suceava, Vaslui, etc.) </a:t>
            </a:r>
          </a:p>
          <a:p>
            <a:r>
              <a:rPr lang="en-US" dirty="0"/>
              <a:t>The type (label) of each node is :County</a:t>
            </a:r>
          </a:p>
          <a:p>
            <a:r>
              <a:rPr lang="en-US" dirty="0"/>
              <a:t>All nodes have a single property – countyName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(Iasi_County:County { countyName : 'Iasi'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(Vaslui_County:County { countyName : 'Vaslui'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(Vrancea:County { countyName : 'Vrancea'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(Buzau_County:County { countyName : 'Buzau'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(Galati_County:County { countyName : 'Galati'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(Braila_County:County { countyName : 'Braila'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(Neamt:County { countyName : 'Neamt'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(Bacau_County:County { countyName : 'Bacau' }) ;</a:t>
            </a:r>
          </a:p>
        </p:txBody>
      </p:sp>
    </p:spTree>
    <p:extLst>
      <p:ext uri="{BB962C8B-B14F-4D97-AF65-F5344CB8AC3E}">
        <p14:creationId xmlns:p14="http://schemas.microsoft.com/office/powerpoint/2010/main" val="2133188006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Create relationships [:IS_IN_REGION] specifying each county's region</a:t>
            </a:r>
          </a:p>
          <a:p>
            <a:r>
              <a:rPr lang="en-US" dirty="0"/>
              <a:t>Syntax below is (a bit) closer to SQL</a:t>
            </a:r>
          </a:p>
          <a:p>
            <a:pPr marL="82296" indent="0">
              <a:buNone/>
            </a:pP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'Iasi'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'Vrancea'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'Buzau'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'Muntenia'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41364550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4800" y="914400"/>
            <a:ext cx="8305800" cy="990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 algn="ctr">
              <a:buNone/>
            </a:pPr>
            <a:r>
              <a:rPr lang="en-US" dirty="0"/>
              <a:t>Display all the counties in Moldova region – tabular view</a:t>
            </a:r>
          </a:p>
          <a:p>
            <a:pPr marL="82296" indent="0" algn="ctr">
              <a:buNone/>
            </a:pPr>
            <a:endParaRPr lang="en-US" sz="1100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367"/>
            <a:ext cx="9144000" cy="51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1768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4800" y="914400"/>
            <a:ext cx="8305800" cy="990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 algn="ctr">
              <a:buNone/>
            </a:pPr>
            <a:r>
              <a:rPr lang="en-US" dirty="0"/>
              <a:t>Display all the counties in Moldova region – graph view</a:t>
            </a:r>
          </a:p>
          <a:p>
            <a:pPr marL="82296" indent="0" algn="ctr">
              <a:buNone/>
            </a:pPr>
            <a:endParaRPr lang="en-US" sz="1100" dirty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926"/>
            <a:ext cx="9144000" cy="423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2781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Three slighly different syntax versions</a:t>
            </a:r>
          </a:p>
          <a:p>
            <a:pPr marL="82296" indent="0">
              <a:buNone/>
            </a:pP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-[rel:IS_IN_REGION]-&gt; (region:Region)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region.regionName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rel, region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-[rel:IS_IN_REGION]-&gt; (region:Region {regionName : 'Moldova' } 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rel, region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--&gt; (region:Region {regionName : 'Moldova' } 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region</a:t>
            </a:r>
          </a:p>
        </p:txBody>
      </p:sp>
    </p:spTree>
    <p:extLst>
      <p:ext uri="{BB962C8B-B14F-4D97-AF65-F5344CB8AC3E}">
        <p14:creationId xmlns:p14="http://schemas.microsoft.com/office/powerpoint/2010/main" val="3949923687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Nodes Associated to Cities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1066800"/>
            <a:ext cx="9144000" cy="57912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Nodes type (label) is </a:t>
            </a:r>
            <a:r>
              <a:rPr lang="en-US" i="1" dirty="0"/>
              <a:t>City</a:t>
            </a:r>
          </a:p>
          <a:p>
            <a:r>
              <a:rPr lang="en-US" dirty="0"/>
              <a:t>All nodes (except Tisita) have two properties – </a:t>
            </a:r>
            <a:r>
              <a:rPr lang="en-US" i="1" dirty="0"/>
              <a:t>cityName</a:t>
            </a:r>
            <a:r>
              <a:rPr lang="en-US" dirty="0"/>
              <a:t> and </a:t>
            </a:r>
            <a:r>
              <a:rPr lang="en-US" i="1" dirty="0"/>
              <a:t>population</a:t>
            </a:r>
          </a:p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(Iasi:City { cityName:'Iasi', population: 290422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(Tg_Frumos:City { cityName:'Tirgu Frumos',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population: 9386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(Vaslui:City { cityName:'Vaslui', population: 55407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(Barlad:City { cityName:'Barlad', population: 55837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(Tecuci:City { cityName:'Tecuci', population: 34871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(Tisita:City { cityName:'Tisita'})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(Focsani:City { cityName:'Focsani', population: 79315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(Rimnicu_Sarat:City { cityName:'Rimnicu Sarat',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population: 33843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(Galati:City { cityName:'Galati', population: 249432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(Braila:City { cityName:'Braila', population: 180302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(Roman:City { cityName:'Roman', population: 50713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(Bacau:City { cityName:'Bacau', population: 144307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(Adjud:City { cityName:'Adjud', population: 16045 }) ;</a:t>
            </a:r>
          </a:p>
        </p:txBody>
      </p:sp>
    </p:spTree>
    <p:extLst>
      <p:ext uri="{BB962C8B-B14F-4D97-AF65-F5344CB8AC3E}">
        <p14:creationId xmlns:p14="http://schemas.microsoft.com/office/powerpoint/2010/main" val="3451370427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Relationships Declaring Each City's County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95400"/>
            <a:ext cx="82296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['Iasi', 'Tirgu Frumos'] AND county.countyName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['Vaslui', 'Barlad'] AND county.countyName = 'Vaslui'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['Tecuci', 'Galati'] AND county.countyName = 'Galati'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</p:txBody>
      </p:sp>
    </p:spTree>
    <p:extLst>
      <p:ext uri="{BB962C8B-B14F-4D97-AF65-F5344CB8AC3E}">
        <p14:creationId xmlns:p14="http://schemas.microsoft.com/office/powerpoint/2010/main" val="3390569170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Relationships for Paths Among Cities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1066800"/>
            <a:ext cx="9144000" cy="57912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5100" dirty="0"/>
              <a:t>Nodes connects through relationships  </a:t>
            </a:r>
            <a:r>
              <a:rPr lang="en-US" sz="5100" dirty="0">
                <a:latin typeface="Consolas"/>
                <a:cs typeface="Consolas"/>
              </a:rPr>
              <a:t>[:CONNECTED_TO]</a:t>
            </a:r>
            <a:endParaRPr lang="en-US" sz="5100" i="1" dirty="0"/>
          </a:p>
          <a:p>
            <a:r>
              <a:rPr lang="en-US" sz="5100" dirty="0"/>
              <a:t>Relationships have a property – </a:t>
            </a:r>
            <a:r>
              <a:rPr lang="en-US" sz="5100" i="1" dirty="0"/>
              <a:t>distance</a:t>
            </a:r>
          </a:p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Iasi - Vaslui: 71 km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 WHERE from.cityName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 WHERE to.cityName = 'Vaslui'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from, to CREATE (from) -[r:CONNECTED_TO { distance: 71}]-&gt; (to) ;</a:t>
            </a:r>
          </a:p>
          <a:p>
            <a:pPr marL="82296" indent="0">
              <a:buNone/>
            </a:pPr>
            <a:endParaRPr lang="en-US" sz="9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Iasi - Tg.Frumos: 53km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 WHERE from.cityName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 WHERE to.cityName = 'Tirgu Frumos'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from, to CREATE (from) -[r:CONNECTED_TO { distance: 53}]-&gt; (to) ;</a:t>
            </a:r>
          </a:p>
          <a:p>
            <a:pPr marL="82296" indent="0">
              <a:buNone/>
            </a:pPr>
            <a:endParaRPr lang="en-US" sz="9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Tg.Frumos - Roman: 40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from.cityName = 'Tirgu Frumos'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to.cityName = 'Roman'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(from) -[r:CONNECTED_TO { distance: 40}]-&gt; (to);</a:t>
            </a:r>
          </a:p>
        </p:txBody>
      </p:sp>
    </p:spTree>
    <p:extLst>
      <p:ext uri="{BB962C8B-B14F-4D97-AF65-F5344CB8AC3E}">
        <p14:creationId xmlns:p14="http://schemas.microsoft.com/office/powerpoint/2010/main" val="2743674395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1600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Courses on Graph Academy</a:t>
            </a:r>
            <a:br>
              <a:rPr lang="en-US" b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>
                <a:latin typeface="Avenir Medium"/>
                <a:cs typeface="Avenir Medium"/>
              </a:rPr>
              <a:t>https://graphacademy.neo4j.com/categories</a:t>
            </a:r>
            <a:endParaRPr lang="en-US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990600" y="2209800"/>
            <a:ext cx="8001000" cy="4343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  <a:cs typeface="Avenir Medium"/>
              </a:rPr>
              <a:t>Overview of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Querying with Cypher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Creating Nodes and Relationships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Graph Data Modeling for Neo4j</a:t>
            </a:r>
          </a:p>
          <a:p>
            <a:r>
              <a:rPr lang="en-US" sz="2400" dirty="0">
                <a:latin typeface="Avenir Medium"/>
                <a:cs typeface="Avenir Medium"/>
              </a:rPr>
              <a:t>Implementing Graph Data Models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Importing Data with Neo4j 4.x</a:t>
            </a: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518520617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Queries for Displaying Basic Information 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371600"/>
            <a:ext cx="8229600" cy="5410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labels (types) of nodes in the database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DISTINCT labels(n)</a:t>
            </a:r>
          </a:p>
          <a:p>
            <a:endParaRPr lang="en-US" sz="700" dirty="0"/>
          </a:p>
          <a:p>
            <a:r>
              <a:rPr lang="en-US" dirty="0"/>
              <a:t>Display all the nodes in the database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n, labels(n)</a:t>
            </a:r>
            <a:endParaRPr lang="en-US" dirty="0"/>
          </a:p>
          <a:p>
            <a:endParaRPr lang="en-US" sz="700" dirty="0"/>
          </a:p>
          <a:p>
            <a:r>
              <a:rPr lang="en-US" dirty="0"/>
              <a:t>Display all the City nodes (with their properties) ordered by city names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n.cityName</a:t>
            </a:r>
          </a:p>
          <a:p>
            <a:endParaRPr lang="en-US" sz="600" dirty="0"/>
          </a:p>
          <a:p>
            <a:r>
              <a:rPr lang="en-US" dirty="0"/>
              <a:t>Get "some" data -  see the next slide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 RETURN n LIMIT 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509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MATCH (n) RETURN n LIMIT 100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6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57458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of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Which are the cities in the same county as the city of Adjud ?</a:t>
            </a:r>
          </a:p>
          <a:p>
            <a:pPr marL="82296" indent="0">
              <a:buNone/>
            </a:pPr>
            <a:endParaRPr lang="en-US" dirty="0"/>
          </a:p>
          <a:p>
            <a:pPr lvl="1"/>
            <a:r>
              <a:rPr lang="en-US" dirty="0"/>
              <a:t>Tabular result</a:t>
            </a: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(city1:City) -[relCounty:IS_IN_COUNTY]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-&gt;(county:County) &lt;-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	[relCounty2:IS_IN_COUNTY]- 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city2.cityName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/>
              <a:t>Graph result (see next slide)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(city1:City) -[relCounty:IS_IN_COUNTY]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-&gt;(county:County) &lt;-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	[relCounty2:IS_IN_COUNTY]- 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9395598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of Relationships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172200" y="2438400"/>
            <a:ext cx="2667000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/>
              <a:t>Cities in the same county as the city of Adjud  - displayed as graph</a:t>
            </a:r>
          </a:p>
          <a:p>
            <a:pPr marL="82296" indent="0">
              <a:buNone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25" y="928484"/>
            <a:ext cx="6067225" cy="58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91558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Longer Path of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Which are the cities in the same region as the city of Adjud ?</a:t>
            </a:r>
            <a:r>
              <a:rPr lang="en-US" dirty="0">
                <a:latin typeface="Consolas"/>
                <a:cs typeface="Consolas"/>
              </a:rPr>
              <a:t> (</a:t>
            </a:r>
            <a:r>
              <a:rPr lang="en-US" dirty="0"/>
              <a:t>Graph result)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(city1:City)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&lt;- [relRegion2:IS_IN_REGION]-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(county2:County)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&lt;- [relCounty2:IS_IN_COUNTY]-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 </a:t>
            </a:r>
          </a:p>
        </p:txBody>
      </p:sp>
    </p:spTree>
    <p:extLst>
      <p:ext uri="{BB962C8B-B14F-4D97-AF65-F5344CB8AC3E}">
        <p14:creationId xmlns:p14="http://schemas.microsoft.com/office/powerpoint/2010/main" val="803524356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Aggregation Queries - COUNT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How many cities are in the "Moldova" region?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(region:Region{ regionName: 'Moldova' })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count(*)</a:t>
            </a:r>
          </a:p>
        </p:txBody>
      </p:sp>
    </p:spTree>
    <p:extLst>
      <p:ext uri="{BB962C8B-B14F-4D97-AF65-F5344CB8AC3E}">
        <p14:creationId xmlns:p14="http://schemas.microsoft.com/office/powerpoint/2010/main" val="3176052877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Aggregation Queries – GROUP BY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3429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"Moldova" region?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-[relCounty:IS_IN_COUNTY]-&gt; 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 (region:Region{ regionName: 'Moldova' })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county.countyName, count(*)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756"/>
            <a:ext cx="9144000" cy="22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2222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Two Properties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every region (see next slide for results)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region.regionName, county.countyName, count(*)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region.regionName, county.countyName</a:t>
            </a:r>
          </a:p>
        </p:txBody>
      </p:sp>
    </p:spTree>
    <p:extLst>
      <p:ext uri="{BB962C8B-B14F-4D97-AF65-F5344CB8AC3E}">
        <p14:creationId xmlns:p14="http://schemas.microsoft.com/office/powerpoint/2010/main" val="1141923486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Two Properties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every region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9144000" cy="29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15545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and HAVING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counties with more than one city in the database (see next slide for results)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county.countyName AS countyName, count(*) AS n_of_cities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n_of_cities &gt; 1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</p:txBody>
      </p:sp>
    </p:spTree>
    <p:extLst>
      <p:ext uri="{BB962C8B-B14F-4D97-AF65-F5344CB8AC3E}">
        <p14:creationId xmlns:p14="http://schemas.microsoft.com/office/powerpoint/2010/main" val="4004929331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04800"/>
            <a:ext cx="4343400" cy="2590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3124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Graph Databases For Dummies (Jim Webber and Rik van </a:t>
            </a:r>
            <a:r>
              <a:rPr lang="en-US" sz="2400" dirty="0" err="1">
                <a:latin typeface="Avenir Medium"/>
                <a:cs typeface="Avenir Medium"/>
              </a:rPr>
              <a:t>Bruggen</a:t>
            </a:r>
            <a:r>
              <a:rPr lang="en-US" sz="2400" dirty="0">
                <a:latin typeface="Avenir Medium"/>
                <a:cs typeface="Avenir Medium"/>
              </a:rPr>
              <a:t>) 2020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https://neo4j.com/graph-databases-for-dummies/</a:t>
            </a: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C52F4-56EB-A44E-A790-96FE7805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52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84105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and HAVING (results)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counties with more than one city in the database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1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1036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Rankings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county with the greatest number of cities</a:t>
            </a:r>
          </a:p>
          <a:p>
            <a:pPr lvl="1"/>
            <a:r>
              <a:rPr lang="en-US" dirty="0"/>
              <a:t>Query below displays just one county. In case there are two or more counties with the same maximum number of cities, there is no one-query solution for displaying all those counties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county.countyName, count(*)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count(*) DESC LIMIT 1</a:t>
            </a:r>
          </a:p>
        </p:txBody>
      </p:sp>
    </p:spTree>
    <p:extLst>
      <p:ext uri="{BB962C8B-B14F-4D97-AF65-F5344CB8AC3E}">
        <p14:creationId xmlns:p14="http://schemas.microsoft.com/office/powerpoint/2010/main" val="1879188547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Graphs &amp; Paths in</a:t>
            </a:r>
            <a:b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Cypher</a:t>
            </a:r>
            <a:endParaRPr lang="en-US" sz="48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2862505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in Cypher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219200"/>
            <a:ext cx="8458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As expected, this the area where graph databases/Neo4j excels</a:t>
            </a:r>
          </a:p>
          <a:p>
            <a:r>
              <a:rPr lang="en-US" dirty="0"/>
              <a:t>Number of nodes a path pass throug is qualified by:</a:t>
            </a:r>
          </a:p>
          <a:p>
            <a:pPr lvl="1"/>
            <a:r>
              <a:rPr lang="en-US" dirty="0"/>
              <a:t>A number, e.g. [rel:CONNECTED_TO*2]</a:t>
            </a:r>
          </a:p>
          <a:p>
            <a:pPr lvl="1"/>
            <a:r>
              <a:rPr lang="en-US" dirty="0"/>
              <a:t>A pair of numbers, e.g. [rel:CONNECTED_TO*0..2]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96981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Iasi, including the anchor (path departure node - Iasi)</a:t>
            </a:r>
          </a:p>
          <a:p>
            <a:r>
              <a:rPr lang="en-US" dirty="0"/>
              <a:t>These are first order neighbours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-[:CONNECTED_TO*0..1]-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47292337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5" y="1854200"/>
            <a:ext cx="9176775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25537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Filtering the Path Nodes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8600" y="1219200"/>
            <a:ext cx="87630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neighbours) with more than 30000 inhabitants </a:t>
            </a:r>
          </a:p>
          <a:p>
            <a:r>
              <a:rPr lang="en-US" dirty="0"/>
              <a:t>Filter applies to a node property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neighborhood.population &gt;= 30000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43220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Filtering the Path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219200"/>
            <a:ext cx="86868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neighbors) found at exactly 53 km from Iasi </a:t>
            </a:r>
          </a:p>
          <a:p>
            <a:r>
              <a:rPr lang="en-US" dirty="0"/>
              <a:t>Filter applied to relationships - equality operator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-[rel:CONNECTED_TO*1{distance:53}]-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</p:txBody>
      </p:sp>
    </p:spTree>
    <p:extLst>
      <p:ext uri="{BB962C8B-B14F-4D97-AF65-F5344CB8AC3E}">
        <p14:creationId xmlns:p14="http://schemas.microsoft.com/office/powerpoint/2010/main" val="3104511714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Trouble With Path Relationship Filter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219200"/>
            <a:ext cx="8686800" cy="556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neighbors) within less than 60 kilometers</a:t>
            </a:r>
          </a:p>
          <a:p>
            <a:r>
              <a:rPr lang="en-US" dirty="0"/>
              <a:t>Filter applied to relationships – greater than operator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-[rel:CONNECTED_TO*1]-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rel.distance &lt;= 60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Does NOT Work!!! – see a later slide (collections)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19031422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Second-Order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neighbours of the neighbours of Iasi </a:t>
            </a:r>
          </a:p>
          <a:p>
            <a:r>
              <a:rPr lang="en-US" dirty="0"/>
              <a:t>These are second order neighbours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-[:CONNECTED_TO*0..1]-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00184504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04800"/>
            <a:ext cx="4343400" cy="2590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3124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Graph Databases (Ian Robinson, Jim Webber and Emil </a:t>
            </a:r>
            <a:r>
              <a:rPr lang="en-US" sz="2400" dirty="0" err="1">
                <a:latin typeface="Avenir Medium"/>
                <a:cs typeface="Avenir Medium"/>
              </a:rPr>
              <a:t>Eifrem</a:t>
            </a:r>
            <a:r>
              <a:rPr lang="en-US" sz="2400" dirty="0">
                <a:latin typeface="Avenir Medium"/>
                <a:cs typeface="Avenir Medium"/>
              </a:rPr>
              <a:t>) 2015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https://neo4j.com/graph-databases-book/</a:t>
            </a: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1026" name="Picture 2" descr="O'Reilly Graph Databases">
            <a:extLst>
              <a:ext uri="{FF2B5EF4-FFF2-40B4-BE49-F238E27FC236}">
                <a16:creationId xmlns:a16="http://schemas.microsoft.com/office/drawing/2014/main" id="{AB5166D9-F7A0-7141-BBB7-8AFD8F49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826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96248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Second-Order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The second-order neighbours of Iași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44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0106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Third- and Fourth-Order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third and fourth order neighbours of Iasi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-[rel:CONNECTED_TO*3..4]-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17022372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Third- and Fourth-Order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0" y="1066800"/>
            <a:ext cx="83058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third and fourth order neighbours of Iasi (result)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201"/>
            <a:ext cx="722595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59881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Remaining Agenda (for Lectures and Labs)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524000"/>
            <a:ext cx="84582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/>
              <a:t>Mini case-study: Querying `Books` database (adapted from O. </a:t>
            </a:r>
            <a:r>
              <a:rPr lang="en-US" sz="2400" dirty="0" err="1"/>
              <a:t>Panzarino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Mini case-study: Transportation (routes) l</a:t>
            </a:r>
          </a:p>
          <a:p>
            <a:endParaRPr lang="en-US" sz="2400" dirty="0"/>
          </a:p>
          <a:p>
            <a:r>
              <a:rPr lang="en-US" sz="2400" dirty="0"/>
              <a:t>Northwind database (import and queries)</a:t>
            </a:r>
          </a:p>
          <a:p>
            <a:pPr marL="82296" indent="0">
              <a:buNone/>
            </a:pPr>
            <a:r>
              <a:rPr lang="en-US" sz="2400" dirty="0">
                <a:hlinkClick r:id="rId2"/>
              </a:rPr>
              <a:t>http://neo4j.com/developer/guide-importing-data-and-etl/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Case study: DB `Sales`</a:t>
            </a:r>
          </a:p>
          <a:p>
            <a:pPr lvl="1"/>
            <a:r>
              <a:rPr lang="en-US" sz="2400" dirty="0"/>
              <a:t>import data from PostgreSQL/Oracle (creating nodes and relationships)</a:t>
            </a:r>
          </a:p>
          <a:p>
            <a:pPr lvl="1"/>
            <a:r>
              <a:rPr lang="en-US" sz="2400" dirty="0"/>
              <a:t>main query options (Cypher)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5972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862" y="304800"/>
            <a:ext cx="3962400" cy="1447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Another Free (mini)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2286000"/>
            <a:ext cx="4267200" cy="3429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Michael Hunger, Ryan Boyd &amp; William Lyon, </a:t>
            </a:r>
            <a:r>
              <a:rPr lang="en" sz="2400" b="1" dirty="0">
                <a:latin typeface="Avenir Medium"/>
                <a:cs typeface="Avenir Medium"/>
              </a:rPr>
              <a:t>The Definitive Guide</a:t>
            </a:r>
          </a:p>
          <a:p>
            <a:pPr marL="82296" indent="0">
              <a:buNone/>
            </a:pPr>
            <a:r>
              <a:rPr lang="en" sz="2400" b="1" dirty="0">
                <a:latin typeface="Avenir Medium"/>
                <a:cs typeface="Avenir Medium"/>
              </a:rPr>
              <a:t>to Graph Databases</a:t>
            </a:r>
          </a:p>
          <a:p>
            <a:pPr marL="82296" indent="0">
              <a:buNone/>
            </a:pPr>
            <a:r>
              <a:rPr lang="en" sz="2400" b="1" dirty="0">
                <a:latin typeface="Avenir Medium"/>
                <a:cs typeface="Avenir Medium"/>
              </a:rPr>
              <a:t>for the RDBMS Developer</a:t>
            </a:r>
            <a:r>
              <a:rPr lang="en-US" sz="2400" dirty="0">
                <a:latin typeface="Avenir Medium"/>
                <a:cs typeface="Avenir Medium"/>
              </a:rPr>
              <a:t>, Neo Technology, 2016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https://neo4j.com/whitepapers/rdbms-developers-graph-databases-ebook/</a:t>
            </a: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8010B-F24F-B84B-B985-8223E8AB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69" y="1371600"/>
            <a:ext cx="37118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4441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 Installing and Working with Neo4j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Neo4j (Graph Database) Crash Course (Nov. 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https://www.youtube.com/watch?v=8jNPelugC2s</a:t>
            </a: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install neo4j (Windows) (April, 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3"/>
              </a:rPr>
              <a:t>https://www.youtube.com/watch?v=8tNf773uDto</a:t>
            </a: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Getting Started with Neo4j Desktop 1.2.7 on Windows (Download, Install, Setup)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4"/>
              </a:rPr>
              <a:t>https://www.youtube.com/watch?v=RSbhmVF_ccs</a:t>
            </a: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Creating a Blank Neo4j Sandbox (2019)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5"/>
              </a:rPr>
              <a:t>https://www.youtube.com/watch?v=OSk1ePl2PUM&amp;list=PL9Hl4pk2FsvV1u8JY_TKTnYddujp8I7dn</a:t>
            </a:r>
            <a:endParaRPr lang="en-US" sz="24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2813319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 Installing and Working with Neo4j (</a:t>
            </a:r>
            <a:r>
              <a:rPr lang="en-US" sz="3600" b="0" dirty="0" err="1">
                <a:latin typeface="American Typewriter"/>
                <a:ea typeface="Arial Unicode MS" panose="020B0604020202020204" pitchFamily="34" charset="-128"/>
                <a:cs typeface="American Typewriter"/>
              </a:rPr>
              <a:t>cont</a:t>
            </a:r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Getting Started with Neo4j Desktop 1.2.6 on OS X (Download, Install, Setup)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https://www.youtube.com/watch?v=cTZ_Z3KfLyE&amp;list=PL9Hl4pk2FsvV1u8JY_TKTnYddujp8I7dn&amp;index=4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Get Started with Neo4j Browser for Neo4j 4.0 (Query, Update, Visualize)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3"/>
              </a:rPr>
              <a:t>https://www.youtube.com/watch?v=oHo-lQ79zf0&amp;list=PL9Hl4pk2FsvV1u8JY_TKTnYddujp8I7dn&amp;index=6</a:t>
            </a:r>
            <a:endParaRPr lang="en-US" sz="18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GettingStartedDesktop</a:t>
            </a:r>
            <a:r>
              <a:rPr lang="en-US" sz="2000" dirty="0">
                <a:latin typeface="Avenir Medium"/>
                <a:cs typeface="Avenir Medium"/>
              </a:rPr>
              <a:t> 1 4 1 (2021)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4"/>
              </a:rPr>
              <a:t>https://www.youtube.com/watch?v=uR9-NLxLzg4&amp;list=PL9Hl4pk2FsvV1u8JY_TKTnYddujp8I7dn&amp;index=14</a:t>
            </a:r>
            <a:endParaRPr lang="en-US" sz="18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Neo4J - How to Install on Windows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https://www.youtube.com/watch?v=3Zhr9uShjlI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90499628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on: graph modeling and queries (</a:t>
            </a:r>
            <a:r>
              <a:rPr lang="en-US" sz="3600" b="0">
                <a:latin typeface="American Typewriter"/>
                <a:ea typeface="Arial Unicode MS" panose="020B0604020202020204" pitchFamily="34" charset="-128"/>
                <a:cs typeface="American Typewriter"/>
              </a:rPr>
              <a:t>1) 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Introduction to Neo4j and Graph Databases (2019)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https://www.youtube.com/watch?v=oRtVdXvtD3o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Graph Thinking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3"/>
              </a:rPr>
              <a:t>https://www.youtube.com/watch?v=z3Tvjf0buc8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Neo4j (2016)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https://www.youtube.com/watch?v=Yzbk6VaavoM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Neo4j (2016)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https://www.youtube.com/watch?v=U8ZGVx1NmQg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Neo4j Graph Database &amp; Cypher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6"/>
              </a:rPr>
              <a:t>https://www.youtube.com/watch?v=1kyPUqU-MkE&amp;t=1391s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Ian Robinson: Designing and Building a Graph Database Application (2013)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7"/>
              </a:rPr>
              <a:t>https://www.youtube.com/watch?v=97vQHT973eo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063072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14004</TotalTime>
  <Words>3403</Words>
  <Application>Microsoft Macintosh PowerPoint</Application>
  <PresentationFormat>On-screen Show (4:3)</PresentationFormat>
  <Paragraphs>425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Arial Unicode MS</vt:lpstr>
      <vt:lpstr>American Typewriter</vt:lpstr>
      <vt:lpstr>American Typewriter Condensed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Main Resources</vt:lpstr>
      <vt:lpstr>Free Courses on Graph Academy https://graphacademy.neo4j.com/categories</vt:lpstr>
      <vt:lpstr>Free e-Book</vt:lpstr>
      <vt:lpstr>Free e-Book</vt:lpstr>
      <vt:lpstr>Another Free (mini) e-Book</vt:lpstr>
      <vt:lpstr>Video-Tutorials on Installing and Working with Neo4j</vt:lpstr>
      <vt:lpstr>Video-Tutorials on Installing and Working with Neo4j (cont)</vt:lpstr>
      <vt:lpstr>Video-Tutorials on: graph modeling and queries (1) </vt:lpstr>
      <vt:lpstr>Video-Tutorials on: graph modeling and queries (2)</vt:lpstr>
      <vt:lpstr>Basic Concepts of Graph Databases</vt:lpstr>
      <vt:lpstr>Graphs</vt:lpstr>
      <vt:lpstr>The Labeled Property Graph Model</vt:lpstr>
      <vt:lpstr>A Basic Graph</vt:lpstr>
      <vt:lpstr>A Labeled Property Graph</vt:lpstr>
      <vt:lpstr>Relatioships in Graph Databases</vt:lpstr>
      <vt:lpstr>A Route Graph</vt:lpstr>
      <vt:lpstr>Modeling Order History in a Graph</vt:lpstr>
      <vt:lpstr>Introduction to Cypher (A high level query language for graph databases)</vt:lpstr>
      <vt:lpstr>Cypher Fundamentals</vt:lpstr>
      <vt:lpstr>Create Nodes</vt:lpstr>
      <vt:lpstr>Create Nodes (cont.)</vt:lpstr>
      <vt:lpstr>Create Relationships</vt:lpstr>
      <vt:lpstr>First Cypher Query</vt:lpstr>
      <vt:lpstr>First Cypher Query (cont.)</vt:lpstr>
      <vt:lpstr>First Cypher Query (cont.)</vt:lpstr>
      <vt:lpstr>Nodes Associated to Cities</vt:lpstr>
      <vt:lpstr>Relationships Declaring Each City's County</vt:lpstr>
      <vt:lpstr>Relationships for Paths Among Cities</vt:lpstr>
      <vt:lpstr>Queries for Displaying Basic Information </vt:lpstr>
      <vt:lpstr>MATCH (n) RETURN n LIMIT 100</vt:lpstr>
      <vt:lpstr>Paths of Relationships</vt:lpstr>
      <vt:lpstr>Paths of Relationships (cont.)</vt:lpstr>
      <vt:lpstr>A Longer Path of Relationships</vt:lpstr>
      <vt:lpstr>Aggregation Queries - COUNT</vt:lpstr>
      <vt:lpstr>Aggregation Queries – GROUP BY</vt:lpstr>
      <vt:lpstr>GROUP BY Two Properties</vt:lpstr>
      <vt:lpstr>GROUP BY Two Properties (result)</vt:lpstr>
      <vt:lpstr>GROUP BY and HAVING</vt:lpstr>
      <vt:lpstr>GROUP BY and HAVING (results)</vt:lpstr>
      <vt:lpstr>Rankings</vt:lpstr>
      <vt:lpstr>Graphs &amp; Paths in Cypher</vt:lpstr>
      <vt:lpstr>Paths in Cypher</vt:lpstr>
      <vt:lpstr>First-Order Neighbours</vt:lpstr>
      <vt:lpstr>First-Order Neighbours (result)</vt:lpstr>
      <vt:lpstr>Filtering the Path Nodes</vt:lpstr>
      <vt:lpstr>Filtering the Path Relationships</vt:lpstr>
      <vt:lpstr>Trouble With Path Relationship Filter</vt:lpstr>
      <vt:lpstr>Second-Order Neighbours</vt:lpstr>
      <vt:lpstr>Second-Order Neighbours (result)</vt:lpstr>
      <vt:lpstr>Third- and Fourth-Order Neighbours</vt:lpstr>
      <vt:lpstr>Third- and Fourth-Order Neighbours (result)</vt:lpstr>
      <vt:lpstr>Remaining Agenda (for Lectures and Labs)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644</cp:revision>
  <dcterms:created xsi:type="dcterms:W3CDTF">2002-10-11T06:23:42Z</dcterms:created>
  <dcterms:modified xsi:type="dcterms:W3CDTF">2022-12-13T15:38:48Z</dcterms:modified>
</cp:coreProperties>
</file>